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20" r:id="rId1"/>
  </p:sldMasterIdLst>
  <p:notesMasterIdLst>
    <p:notesMasterId r:id="rId24"/>
  </p:notesMasterIdLst>
  <p:sldIdLst>
    <p:sldId id="364" r:id="rId2"/>
    <p:sldId id="350" r:id="rId3"/>
    <p:sldId id="310" r:id="rId4"/>
    <p:sldId id="358" r:id="rId5"/>
    <p:sldId id="351" r:id="rId6"/>
    <p:sldId id="353" r:id="rId7"/>
    <p:sldId id="355" r:id="rId8"/>
    <p:sldId id="354" r:id="rId9"/>
    <p:sldId id="357" r:id="rId10"/>
    <p:sldId id="349" r:id="rId11"/>
    <p:sldId id="360" r:id="rId12"/>
    <p:sldId id="359" r:id="rId13"/>
    <p:sldId id="361" r:id="rId14"/>
    <p:sldId id="256" r:id="rId15"/>
    <p:sldId id="352" r:id="rId16"/>
    <p:sldId id="311" r:id="rId17"/>
    <p:sldId id="314" r:id="rId18"/>
    <p:sldId id="315" r:id="rId19"/>
    <p:sldId id="316" r:id="rId20"/>
    <p:sldId id="312" r:id="rId21"/>
    <p:sldId id="318" r:id="rId22"/>
    <p:sldId id="319" r:id="rId2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2895" autoAdjust="0"/>
  </p:normalViewPr>
  <p:slideViewPr>
    <p:cSldViewPr>
      <p:cViewPr varScale="1">
        <p:scale>
          <a:sx n="64" d="100"/>
          <a:sy n="64" d="100"/>
        </p:scale>
        <p:origin x="-147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e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FDD0A-86B7-4A30-B6D3-A0A0E287295F}" type="datetimeFigureOut">
              <a:rPr lang="be-BY" smtClean="0"/>
              <a:pPr/>
              <a:t>14.03.2013</a:t>
            </a:fld>
            <a:endParaRPr lang="be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e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C5475-6D53-4F21-AA03-C60F0BCC091B}" type="slidenum">
              <a:rPr lang="be-BY" smtClean="0"/>
              <a:pPr/>
              <a:t>‹#›</a:t>
            </a:fld>
            <a:endParaRPr lang="be-B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8BDC1E-4BD4-4A45-83D2-BA7F0B97B847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1E5454B-C53B-471F-A3CE-97479CA2BCA6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A66A913-5435-432E-B0F7-3469C1720091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55AA8B-6E1E-430F-9A39-C2520C8D5394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5D26215-285D-4A5F-936D-83EB2A19AB52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5BC21A-E8CF-4D2C-BBC2-3D4A4A053EA8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41EFF5C-EEED-444C-98D8-F00A19728A4D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C1F4AB3-D1B8-43AF-A3C3-6D6064422364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D79E71-ED7B-4DE0-80BB-E23D67B04CFE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5B47871-D8A9-425A-A9CD-02998C2D9423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1DFA591-A742-48A8-B744-D6B204A5813C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Кольцо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E1B5811B-9920-492F-83E0-5FDCA9794469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Темы: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3364886"/>
          </a:xfrm>
        </p:spPr>
        <p:txBody>
          <a:bodyPr>
            <a:normAutofit fontScale="92500" lnSpcReduction="10000"/>
          </a:bodyPr>
          <a:lstStyle/>
          <a:p>
            <a:pPr marL="26988" indent="333375">
              <a:buFont typeface="Arial" pitchFamily="34" charset="0"/>
              <a:buChar char="•"/>
            </a:pPr>
            <a:r>
              <a:rPr lang="ru-RU" dirty="0" smtClean="0"/>
              <a:t>Строки в </a:t>
            </a:r>
            <a:r>
              <a:rPr lang="en-US" dirty="0" smtClean="0"/>
              <a:t>C++ Builder</a:t>
            </a:r>
          </a:p>
          <a:p>
            <a:pPr marL="26988" indent="333375">
              <a:buFont typeface="Arial" pitchFamily="34" charset="0"/>
              <a:buChar char="•"/>
            </a:pPr>
            <a:r>
              <a:rPr lang="ru-RU" dirty="0" smtClean="0"/>
              <a:t>О</a:t>
            </a:r>
            <a:r>
              <a:rPr lang="be-BY" dirty="0" smtClean="0"/>
              <a:t>ператор </a:t>
            </a:r>
            <a:r>
              <a:rPr lang="en-US" dirty="0" err="1" smtClean="0"/>
              <a:t>dynamic_cast</a:t>
            </a:r>
            <a:endParaRPr lang="en-US" dirty="0" smtClean="0"/>
          </a:p>
          <a:p>
            <a:pPr marL="26988" indent="333375">
              <a:buFont typeface="Arial" pitchFamily="34" charset="0"/>
              <a:buChar char="•"/>
            </a:pPr>
            <a:r>
              <a:rPr lang="ru-RU" dirty="0" smtClean="0"/>
              <a:t>Вкладки </a:t>
            </a:r>
          </a:p>
          <a:p>
            <a:pPr marL="900113" indent="269875" defTabSz="1258888">
              <a:buFont typeface="Arial" pitchFamily="34" charset="0"/>
              <a:buChar char="•"/>
            </a:pPr>
            <a:r>
              <a:rPr lang="en-US" dirty="0" smtClean="0"/>
              <a:t>Additional</a:t>
            </a:r>
          </a:p>
          <a:p>
            <a:pPr marL="1619250" indent="269875" defTabSz="1258888">
              <a:buFont typeface="Arial" pitchFamily="34" charset="0"/>
              <a:buChar char="•"/>
            </a:pPr>
            <a:r>
              <a:rPr lang="en-US" dirty="0" err="1" smtClean="0"/>
              <a:t>DrawGrid</a:t>
            </a:r>
            <a:endParaRPr lang="ru-RU" dirty="0" smtClean="0"/>
          </a:p>
          <a:p>
            <a:pPr marL="900113" indent="269875" defTabSz="1258888">
              <a:buFont typeface="Arial" pitchFamily="34" charset="0"/>
              <a:buChar char="•"/>
            </a:pPr>
            <a:r>
              <a:rPr lang="en-US" dirty="0" smtClean="0"/>
              <a:t>Win3.1</a:t>
            </a:r>
          </a:p>
          <a:p>
            <a:pPr marL="900113" indent="269875" defTabSz="1258888">
              <a:buFont typeface="Arial" pitchFamily="34" charset="0"/>
              <a:buChar char="•"/>
            </a:pPr>
            <a:r>
              <a:rPr lang="en-US" dirty="0" smtClean="0"/>
              <a:t>Samples</a:t>
            </a:r>
          </a:p>
          <a:p>
            <a:pPr marL="0" indent="269875" defTabSz="1258888">
              <a:buFont typeface="Arial" pitchFamily="34" charset="0"/>
              <a:buChar char="•"/>
            </a:pPr>
            <a:r>
              <a:rPr lang="ru-RU" dirty="0" smtClean="0"/>
              <a:t>Дополнительные сведения о формах</a:t>
            </a:r>
          </a:p>
          <a:p>
            <a:pPr marL="26988" indent="333375">
              <a:buFont typeface="Arial" pitchFamily="34" charset="0"/>
              <a:buChar char="•"/>
            </a:pPr>
            <a:endParaRPr lang="en-US" dirty="0" smtClean="0"/>
          </a:p>
          <a:p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2068970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+mn-lt"/>
              </a:rPr>
              <a:t>Класс </a:t>
            </a:r>
            <a:r>
              <a:rPr lang="en-US" dirty="0" smtClean="0">
                <a:latin typeface="+mn-lt"/>
              </a:rPr>
              <a:t>string </a:t>
            </a:r>
            <a:r>
              <a:rPr lang="ru-RU" dirty="0" smtClean="0">
                <a:latin typeface="+mn-lt"/>
              </a:rPr>
              <a:t>из стандартной библиотеки шаблонов </a:t>
            </a:r>
            <a:r>
              <a:rPr lang="en-US" dirty="0" smtClean="0">
                <a:latin typeface="+mn-lt"/>
              </a:rPr>
              <a:t>STL</a:t>
            </a:r>
            <a:endParaRPr lang="ru-RU" dirty="0" smtClean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2707320"/>
            <a:ext cx="7406640" cy="2793382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 smtClean="0"/>
              <a:t>Предоставляет пользователю существенно более удобные операции работы со строками, чем тип </a:t>
            </a:r>
            <a:r>
              <a:rPr lang="en-US" dirty="0" smtClean="0"/>
              <a:t>char*</a:t>
            </a:r>
            <a:r>
              <a:rPr lang="ru-RU" dirty="0" smtClean="0"/>
              <a:t>.  </a:t>
            </a:r>
          </a:p>
          <a:p>
            <a:pPr algn="just"/>
            <a:r>
              <a:rPr lang="ru-RU" dirty="0" smtClean="0"/>
              <a:t>Основное достижение – автоматическое выделение памяти при изменении размеров строки. </a:t>
            </a:r>
          </a:p>
          <a:p>
            <a:pPr algn="just"/>
            <a:r>
              <a:rPr lang="ru-RU" dirty="0" smtClean="0"/>
              <a:t>Данный класс описан в </a:t>
            </a:r>
            <a:r>
              <a:rPr lang="en-US" dirty="0" smtClean="0"/>
              <a:t>&lt;</a:t>
            </a:r>
            <a:r>
              <a:rPr lang="en-US" dirty="0" err="1" smtClean="0"/>
              <a:t>cstring.h</a:t>
            </a:r>
            <a:r>
              <a:rPr lang="en-US" dirty="0" smtClean="0"/>
              <a:t>&gt;</a:t>
            </a:r>
            <a:r>
              <a:rPr lang="ru-RU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Конструкторы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48316" t="27344" r="23164" b="25781"/>
          <a:stretch>
            <a:fillRect/>
          </a:stretch>
        </p:blipFill>
        <p:spPr bwMode="auto">
          <a:xfrm>
            <a:off x="1089397" y="1214422"/>
            <a:ext cx="5411429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l="21998" t="27539" r="67570" b="49442"/>
          <a:stretch>
            <a:fillRect/>
          </a:stretch>
        </p:blipFill>
        <p:spPr bwMode="auto">
          <a:xfrm>
            <a:off x="6643702" y="1214422"/>
            <a:ext cx="2303334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44189-D65D-4A5A-9F33-710461328828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Конструкторы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grpSp>
        <p:nvGrpSpPr>
          <p:cNvPr id="9" name="Группа 8"/>
          <p:cNvGrpSpPr/>
          <p:nvPr/>
        </p:nvGrpSpPr>
        <p:grpSpPr>
          <a:xfrm>
            <a:off x="1071537" y="1285859"/>
            <a:ext cx="5857917" cy="5000661"/>
            <a:chOff x="1071537" y="1285859"/>
            <a:chExt cx="5857917" cy="5000661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2"/>
            <a:srcRect l="48317" t="42969" r="27649" b="30444"/>
            <a:stretch>
              <a:fillRect/>
            </a:stretch>
          </p:blipFill>
          <p:spPr bwMode="auto">
            <a:xfrm>
              <a:off x="1071537" y="1285859"/>
              <a:ext cx="5857917" cy="3643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3"/>
            <a:srcRect l="40630" t="58594" r="39055" b="30589"/>
            <a:stretch>
              <a:fillRect/>
            </a:stretch>
          </p:blipFill>
          <p:spPr bwMode="auto">
            <a:xfrm>
              <a:off x="1071538" y="5000636"/>
              <a:ext cx="4295154" cy="1285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 l="21998" t="49983" r="67570" b="40234"/>
          <a:stretch>
            <a:fillRect/>
          </a:stretch>
        </p:blipFill>
        <p:spPr bwMode="auto">
          <a:xfrm>
            <a:off x="6286512" y="2285992"/>
            <a:ext cx="2303334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2EC64-10B3-4279-B126-1CEA0DD7ABDC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Некоторые методы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642910" y="1000108"/>
            <a:ext cx="8290778" cy="5500726"/>
          </a:xfrm>
        </p:spPr>
        <p:txBody>
          <a:bodyPr>
            <a:normAutofit/>
          </a:bodyPr>
          <a:lstStyle/>
          <a:p>
            <a:r>
              <a:rPr lang="en-US" sz="2600" dirty="0" smtClean="0"/>
              <a:t>swap – </a:t>
            </a:r>
            <a:r>
              <a:rPr lang="ru-RU" sz="2600" dirty="0" smtClean="0"/>
              <a:t>обмен двух строк;</a:t>
            </a:r>
          </a:p>
          <a:p>
            <a:r>
              <a:rPr lang="ru-RU" sz="2600" dirty="0" smtClean="0"/>
              <a:t>оператор </a:t>
            </a:r>
            <a:r>
              <a:rPr lang="en-US" sz="2600" dirty="0" smtClean="0"/>
              <a:t>[]</a:t>
            </a:r>
            <a:r>
              <a:rPr lang="ru-RU" sz="2600" dirty="0" smtClean="0"/>
              <a:t> - индексация начиная с </a:t>
            </a:r>
            <a:r>
              <a:rPr lang="ru-RU" sz="2600" dirty="0" smtClean="0">
                <a:solidFill>
                  <a:srgbClr val="C00000"/>
                </a:solidFill>
              </a:rPr>
              <a:t>нуля</a:t>
            </a:r>
            <a:r>
              <a:rPr lang="ru-RU" sz="2600" dirty="0" smtClean="0"/>
              <a:t>;</a:t>
            </a:r>
          </a:p>
          <a:p>
            <a:r>
              <a:rPr lang="en-US" sz="2600" dirty="0" smtClean="0"/>
              <a:t>clear() – </a:t>
            </a:r>
            <a:r>
              <a:rPr lang="ru-RU" sz="2600" dirty="0" smtClean="0"/>
              <a:t>обнуление строки;</a:t>
            </a:r>
          </a:p>
          <a:p>
            <a:r>
              <a:rPr lang="ru-RU" sz="2600" dirty="0" smtClean="0"/>
              <a:t>с</a:t>
            </a:r>
            <a:r>
              <a:rPr lang="en-US" sz="2600" dirty="0" err="1" smtClean="0"/>
              <a:t>ompare</a:t>
            </a:r>
            <a:r>
              <a:rPr lang="en-US" sz="2600" dirty="0" smtClean="0"/>
              <a:t>() – </a:t>
            </a:r>
            <a:r>
              <a:rPr lang="ru-RU" sz="2600" dirty="0" smtClean="0"/>
              <a:t>сравнение строк;</a:t>
            </a:r>
          </a:p>
          <a:p>
            <a:endParaRPr lang="be-BY" sz="2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9649" t="58594" r="59370" b="38476"/>
          <a:stretch>
            <a:fillRect/>
          </a:stretch>
        </p:blipFill>
        <p:spPr bwMode="auto">
          <a:xfrm>
            <a:off x="5286380" y="1071546"/>
            <a:ext cx="285752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 l="29685" t="50000" r="46157" b="45117"/>
          <a:stretch>
            <a:fillRect/>
          </a:stretch>
        </p:blipFill>
        <p:spPr bwMode="auto">
          <a:xfrm>
            <a:off x="5286379" y="1998616"/>
            <a:ext cx="3786215" cy="430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 l="29685" t="41211" r="47255" b="38281"/>
          <a:stretch>
            <a:fillRect/>
          </a:stretch>
        </p:blipFill>
        <p:spPr bwMode="auto">
          <a:xfrm>
            <a:off x="1071538" y="2928934"/>
            <a:ext cx="6858048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227F-FC12-4347-B6E5-36370816F9E1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Additional -&gt; </a:t>
            </a:r>
            <a:r>
              <a:rPr lang="en-US" dirty="0" err="1" smtClean="0">
                <a:latin typeface="+mn-lt"/>
              </a:rPr>
              <a:t>DrawGrid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Таблица изображений</a:t>
            </a:r>
            <a:endParaRPr lang="be-BY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8668" t="10742" r="29722" b="81445"/>
          <a:stretch>
            <a:fillRect/>
          </a:stretch>
        </p:blipFill>
        <p:spPr bwMode="auto">
          <a:xfrm>
            <a:off x="1500166" y="2428868"/>
            <a:ext cx="7554533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Овал 4"/>
          <p:cNvSpPr/>
          <p:nvPr/>
        </p:nvSpPr>
        <p:spPr>
          <a:xfrm>
            <a:off x="3000364" y="2643182"/>
            <a:ext cx="571504" cy="3571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en-US" sz="2800" dirty="0" err="1" smtClean="0">
                <a:latin typeface="+mn-lt"/>
              </a:rPr>
              <a:t>DrawGrid</a:t>
            </a:r>
            <a:r>
              <a:rPr lang="en-US" sz="2800" dirty="0" smtClean="0">
                <a:latin typeface="+mn-lt"/>
              </a:rPr>
              <a:t> -&gt; </a:t>
            </a:r>
            <a:r>
              <a:rPr lang="en-US" sz="2800" dirty="0" err="1" smtClean="0">
                <a:latin typeface="+mn-lt"/>
              </a:rPr>
              <a:t>StringGrid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4071934" y="1000108"/>
            <a:ext cx="4861754" cy="5500726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Таблица для хранения изображений</a:t>
            </a:r>
          </a:p>
          <a:p>
            <a:r>
              <a:rPr lang="ru-RU" dirty="0" smtClean="0"/>
              <a:t>Все методы и свойства повторяют методы </a:t>
            </a:r>
            <a:r>
              <a:rPr lang="en-US" dirty="0" err="1" smtClean="0"/>
              <a:t>StringGrid</a:t>
            </a:r>
            <a:r>
              <a:rPr lang="ru-RU" dirty="0" smtClean="0"/>
              <a:t>, кроме относящихся к тексту</a:t>
            </a:r>
          </a:p>
          <a:p>
            <a:r>
              <a:rPr lang="ru-RU" dirty="0" smtClean="0"/>
              <a:t>В </a:t>
            </a:r>
            <a:r>
              <a:rPr lang="en-US" dirty="0" err="1" smtClean="0"/>
              <a:t>DrawGrid</a:t>
            </a:r>
            <a:r>
              <a:rPr lang="en-US" dirty="0" smtClean="0"/>
              <a:t> </a:t>
            </a:r>
            <a:r>
              <a:rPr lang="ru-RU" dirty="0" smtClean="0"/>
              <a:t>можно вносить текст, но методами рисования по канве, что не очень удобно. </a:t>
            </a:r>
            <a:endParaRPr lang="be-BY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4275" t="19531" r="63214" b="38476"/>
          <a:stretch>
            <a:fillRect/>
          </a:stretch>
        </p:blipFill>
        <p:spPr bwMode="auto">
          <a:xfrm>
            <a:off x="526616" y="1142984"/>
            <a:ext cx="3473880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A1F4-DC75-4E62-840A-53EE182A8734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Основные события и методы: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642910" y="1000108"/>
            <a:ext cx="8290778" cy="524829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b="1" dirty="0" smtClean="0">
                <a:solidFill>
                  <a:srgbClr val="002060"/>
                </a:solidFill>
              </a:rPr>
              <a:t>Canvas</a:t>
            </a:r>
            <a:r>
              <a:rPr lang="en-US" sz="2400" dirty="0" smtClean="0"/>
              <a:t> – </a:t>
            </a:r>
            <a:r>
              <a:rPr lang="ru-RU" sz="2400" dirty="0" smtClean="0"/>
              <a:t>для размещения изображений;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b="1" dirty="0" err="1" smtClean="0">
                <a:solidFill>
                  <a:srgbClr val="002060"/>
                </a:solidFill>
              </a:rPr>
              <a:t>CellRect</a:t>
            </a:r>
            <a:r>
              <a:rPr lang="ru-RU" sz="2400" dirty="0" smtClean="0"/>
              <a:t> – возвращает область канвы, отведенную под заданную ячейку;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b="1" dirty="0" err="1" smtClean="0">
                <a:solidFill>
                  <a:srgbClr val="002060"/>
                </a:solidFill>
              </a:rPr>
              <a:t>OnDrawCell</a:t>
            </a:r>
            <a:r>
              <a:rPr lang="ru-RU" sz="2400" dirty="0" smtClean="0"/>
              <a:t> – события, происходящие во время прорисовки таблицы;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sz="2400" b="1" dirty="0" err="1" smtClean="0">
                <a:solidFill>
                  <a:srgbClr val="002060"/>
                </a:solidFill>
              </a:rPr>
              <a:t>DefauItDrawing</a:t>
            </a:r>
            <a:r>
              <a:rPr lang="ru-RU" sz="2400" b="1" dirty="0" smtClean="0">
                <a:solidFill>
                  <a:srgbClr val="002060"/>
                </a:solidFill>
              </a:rPr>
              <a:t> - </a:t>
            </a:r>
            <a:r>
              <a:rPr lang="ru-RU" sz="2400" dirty="0" smtClean="0"/>
              <a:t>вызывает автоматическую прорисовку содержимого ячеек сетки, причем ее фон, канва и цвет выбираются по умолчанию. Установка значения </a:t>
            </a:r>
            <a:r>
              <a:rPr lang="ru-RU" sz="2400" dirty="0" err="1" smtClean="0"/>
              <a:t>false</a:t>
            </a:r>
            <a:r>
              <a:rPr lang="ru-RU" sz="2400" dirty="0" smtClean="0"/>
              <a:t> этого свойства требует написания обработчика события </a:t>
            </a:r>
            <a:r>
              <a:rPr lang="ru-RU" sz="2400" dirty="0" err="1" smtClean="0"/>
              <a:t>OnDrawCell</a:t>
            </a:r>
            <a:r>
              <a:rPr lang="ru-RU" sz="2400" dirty="0" smtClean="0"/>
              <a:t> для заполнения ячеек сетки "вручную". 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ru-RU" sz="2400" dirty="0" smtClean="0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be-BY" sz="24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58D44-D87A-44B9-8241-047A20A36C48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Основные события и методы: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642910" y="1395418"/>
            <a:ext cx="8290778" cy="52482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ru-RU" sz="2400" b="1" dirty="0" smtClean="0">
                <a:solidFill>
                  <a:srgbClr val="002060"/>
                </a:solidFill>
              </a:rPr>
              <a:t>DefaultColWidths/</a:t>
            </a:r>
            <a:r>
              <a:rPr lang="ru-RU" sz="2400" b="1" dirty="0" err="1" smtClean="0">
                <a:solidFill>
                  <a:srgbClr val="002060"/>
                </a:solidFill>
              </a:rPr>
              <a:t>DefaultRowHeights</a:t>
            </a:r>
            <a:r>
              <a:rPr lang="ru-RU" sz="2400" b="1" dirty="0" smtClean="0">
                <a:solidFill>
                  <a:srgbClr val="002060"/>
                </a:solidFill>
              </a:rPr>
              <a:t> </a:t>
            </a:r>
            <a:r>
              <a:rPr lang="ru-RU" sz="2400" dirty="0" smtClean="0"/>
              <a:t>- ширина всех столбцов и высота всех строк, выбираемых по умолчанию;</a:t>
            </a:r>
          </a:p>
          <a:p>
            <a:pPr>
              <a:spcAft>
                <a:spcPts val="600"/>
              </a:spcAft>
            </a:pPr>
            <a:r>
              <a:rPr lang="ru-RU" sz="2400" b="1" dirty="0" err="1" smtClean="0">
                <a:solidFill>
                  <a:srgbClr val="002060"/>
                </a:solidFill>
              </a:rPr>
              <a:t>ColWidth</a:t>
            </a:r>
            <a:r>
              <a:rPr lang="ru-RU" sz="2400" b="1" dirty="0" smtClean="0">
                <a:solidFill>
                  <a:srgbClr val="002060"/>
                </a:solidFill>
              </a:rPr>
              <a:t>/</a:t>
            </a:r>
            <a:r>
              <a:rPr lang="ru-RU" sz="2400" b="1" dirty="0" err="1" smtClean="0">
                <a:solidFill>
                  <a:srgbClr val="002060"/>
                </a:solidFill>
              </a:rPr>
              <a:t>RowHeight</a:t>
            </a:r>
            <a:r>
              <a:rPr lang="ru-RU" sz="2400" dirty="0" smtClean="0"/>
              <a:t> - ширина конкретного столбца и высота конкретной строки;</a:t>
            </a:r>
          </a:p>
          <a:p>
            <a:pPr>
              <a:spcAft>
                <a:spcPts val="600"/>
              </a:spcAft>
            </a:pPr>
            <a:r>
              <a:rPr lang="ru-RU" sz="2400" b="1" dirty="0" err="1" smtClean="0">
                <a:solidFill>
                  <a:srgbClr val="002060"/>
                </a:solidFill>
              </a:rPr>
              <a:t>MouseToCell</a:t>
            </a:r>
            <a:r>
              <a:rPr lang="ru-RU" sz="2400" dirty="0" smtClean="0"/>
              <a:t> возвращает координаты номера столбца и строки ячейки, на которую установлен курсор мыши;</a:t>
            </a:r>
          </a:p>
          <a:p>
            <a:pPr>
              <a:spcAft>
                <a:spcPts val="600"/>
              </a:spcAft>
            </a:pPr>
            <a:r>
              <a:rPr lang="ru-RU" sz="2400" b="1" dirty="0" err="1" smtClean="0">
                <a:solidFill>
                  <a:srgbClr val="002060"/>
                </a:solidFill>
              </a:rPr>
              <a:t>Selection</a:t>
            </a:r>
            <a:r>
              <a:rPr lang="ru-RU" sz="2400" b="1" dirty="0" smtClean="0">
                <a:solidFill>
                  <a:srgbClr val="002060"/>
                </a:solidFill>
              </a:rPr>
              <a:t> </a:t>
            </a:r>
            <a:r>
              <a:rPr lang="ru-RU" sz="2400" dirty="0" smtClean="0"/>
              <a:t>– выделенная группа ячеек;</a:t>
            </a:r>
          </a:p>
          <a:p>
            <a:pPr>
              <a:spcAft>
                <a:spcPts val="600"/>
              </a:spcAft>
            </a:pPr>
            <a:r>
              <a:rPr lang="en-US" sz="2400" b="1" dirty="0" err="1" smtClean="0">
                <a:solidFill>
                  <a:srgbClr val="002060"/>
                </a:solidFill>
              </a:rPr>
              <a:t>OnSelectCell</a:t>
            </a:r>
            <a:r>
              <a:rPr lang="en-US" sz="2400" dirty="0" smtClean="0"/>
              <a:t> – </a:t>
            </a:r>
            <a:r>
              <a:rPr lang="ru-RU" sz="2400" dirty="0" smtClean="0"/>
              <a:t>событие в момент выбора пользователем ячейки.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9625-C40B-411C-93C1-4DF03FC20752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Пример программы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36237" t="33203" r="18741" b="33594"/>
          <a:stretch>
            <a:fillRect/>
          </a:stretch>
        </p:blipFill>
        <p:spPr bwMode="auto">
          <a:xfrm>
            <a:off x="659719" y="1000108"/>
            <a:ext cx="8269999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37921" t="28515" r="38470" b="29492"/>
          <a:stretch>
            <a:fillRect/>
          </a:stretch>
        </p:blipFill>
        <p:spPr bwMode="auto">
          <a:xfrm>
            <a:off x="3286116" y="3357562"/>
            <a:ext cx="3071834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F495-0575-4951-BEF5-48063C01375A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Создание формы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642910" y="1000108"/>
            <a:ext cx="8290778" cy="4929222"/>
          </a:xfrm>
        </p:spPr>
        <p:txBody>
          <a:bodyPr>
            <a:normAutofit/>
          </a:bodyPr>
          <a:lstStyle/>
          <a:p>
            <a:pPr>
              <a:buNone/>
            </a:pPr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37884" t="46875" r="31918" b="35547"/>
          <a:stretch>
            <a:fillRect/>
          </a:stretch>
        </p:blipFill>
        <p:spPr bwMode="auto">
          <a:xfrm>
            <a:off x="1226320" y="1071546"/>
            <a:ext cx="7203332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37921" t="28515" r="38470" b="41211"/>
          <a:stretch>
            <a:fillRect/>
          </a:stretch>
        </p:blipFill>
        <p:spPr bwMode="auto">
          <a:xfrm>
            <a:off x="3214678" y="3714752"/>
            <a:ext cx="3369108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FEA7A-7D08-4B3E-9E6A-1274D870C316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Строки в </a:t>
            </a:r>
            <a:r>
              <a:rPr lang="en-US" dirty="0" smtClean="0">
                <a:latin typeface="+mn-lt"/>
              </a:rPr>
              <a:t>C++ Builder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793118"/>
          </a:xfrm>
        </p:spPr>
        <p:txBody>
          <a:bodyPr>
            <a:normAutofit/>
          </a:bodyPr>
          <a:lstStyle/>
          <a:p>
            <a:r>
              <a:rPr lang="ru-RU" dirty="0" smtClean="0"/>
              <a:t>Дополнения к языку </a:t>
            </a:r>
            <a:r>
              <a:rPr lang="en-US" dirty="0" err="1" smtClean="0"/>
              <a:t>Ansi</a:t>
            </a:r>
            <a:r>
              <a:rPr lang="en-US" dirty="0" smtClean="0"/>
              <a:t> C</a:t>
            </a:r>
            <a:r>
              <a:rPr lang="ru-RU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285728"/>
            <a:ext cx="9001156" cy="1071570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Обработка события </a:t>
            </a:r>
            <a:r>
              <a:rPr lang="en-US" sz="2800" dirty="0" err="1" smtClean="0">
                <a:latin typeface="+mn-lt"/>
              </a:rPr>
              <a:t>DrawCell</a:t>
            </a:r>
            <a:r>
              <a:rPr lang="ru-RU" sz="2800" dirty="0" smtClean="0">
                <a:latin typeface="+mn-lt"/>
              </a:rPr>
              <a:t> – </a:t>
            </a:r>
            <a:br>
              <a:rPr lang="ru-RU" sz="2800" dirty="0" smtClean="0">
                <a:latin typeface="+mn-lt"/>
              </a:rPr>
            </a:br>
            <a:r>
              <a:rPr lang="ru-RU" sz="2800" dirty="0" smtClean="0">
                <a:latin typeface="+mn-lt"/>
              </a:rPr>
              <a:t>прорисовка ячейки с координатами </a:t>
            </a:r>
            <a:r>
              <a:rPr lang="en-US" sz="2800" dirty="0" err="1" smtClean="0">
                <a:latin typeface="+mn-lt"/>
              </a:rPr>
              <a:t>ACol</a:t>
            </a:r>
            <a:r>
              <a:rPr lang="en-US" sz="2800" dirty="0" smtClean="0">
                <a:latin typeface="+mn-lt"/>
              </a:rPr>
              <a:t>, </a:t>
            </a:r>
            <a:r>
              <a:rPr lang="en-US" sz="2800" dirty="0" err="1" smtClean="0">
                <a:latin typeface="+mn-lt"/>
              </a:rPr>
              <a:t>ARow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37335" t="41992" r="15446" b="36523"/>
          <a:stretch>
            <a:fillRect/>
          </a:stretch>
        </p:blipFill>
        <p:spPr bwMode="auto">
          <a:xfrm>
            <a:off x="285720" y="1571612"/>
            <a:ext cx="8656987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 l="14275" t="19531" r="63214" b="38476"/>
          <a:stretch>
            <a:fillRect/>
          </a:stretch>
        </p:blipFill>
        <p:spPr bwMode="auto">
          <a:xfrm>
            <a:off x="3571868" y="3929066"/>
            <a:ext cx="2384035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C05E-2095-4172-86EF-EECB85C034BC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285728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Обработка события </a:t>
            </a:r>
            <a:r>
              <a:rPr lang="en-US" sz="2800" dirty="0" err="1" smtClean="0">
                <a:latin typeface="+mn-lt"/>
              </a:rPr>
              <a:t>SelectCell</a:t>
            </a:r>
            <a:r>
              <a:rPr lang="en-US" sz="2800" dirty="0" smtClean="0">
                <a:latin typeface="+mn-lt"/>
              </a:rPr>
              <a:t> </a:t>
            </a:r>
            <a:r>
              <a:rPr lang="ru-RU" sz="2800" dirty="0" smtClean="0">
                <a:latin typeface="+mn-lt"/>
              </a:rPr>
              <a:t/>
            </a:r>
            <a:br>
              <a:rPr lang="ru-RU" sz="2800" dirty="0" smtClean="0">
                <a:latin typeface="+mn-lt"/>
              </a:rPr>
            </a:br>
            <a:r>
              <a:rPr lang="en-US" sz="2800" dirty="0" smtClean="0">
                <a:latin typeface="+mn-lt"/>
              </a:rPr>
              <a:t>– </a:t>
            </a:r>
            <a:r>
              <a:rPr lang="ru-RU" sz="2800" dirty="0" smtClean="0">
                <a:latin typeface="+mn-lt"/>
              </a:rPr>
              <a:t>при выделении ячейки таблицы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37335" t="42582" r="20937" b="32617"/>
          <a:stretch>
            <a:fillRect/>
          </a:stretch>
        </p:blipFill>
        <p:spPr bwMode="auto">
          <a:xfrm>
            <a:off x="93387" y="1428736"/>
            <a:ext cx="8979207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 l="40081" t="36133" r="40702" b="35547"/>
          <a:stretch>
            <a:fillRect/>
          </a:stretch>
        </p:blipFill>
        <p:spPr bwMode="auto">
          <a:xfrm>
            <a:off x="3143240" y="4204613"/>
            <a:ext cx="2857520" cy="2367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BF500-930B-4724-888C-104C6D2F7C6B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285728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Обработка события </a:t>
            </a:r>
            <a:r>
              <a:rPr lang="en-US" sz="2800" dirty="0" err="1" smtClean="0">
                <a:latin typeface="+mn-lt"/>
              </a:rPr>
              <a:t>MouseMove</a:t>
            </a:r>
            <a:r>
              <a:rPr lang="en-US" sz="2800" dirty="0" smtClean="0">
                <a:latin typeface="+mn-lt"/>
              </a:rPr>
              <a:t> </a:t>
            </a:r>
            <a:r>
              <a:rPr lang="ru-RU" sz="2800" dirty="0" smtClean="0">
                <a:latin typeface="+mn-lt"/>
              </a:rPr>
              <a:t/>
            </a:r>
            <a:br>
              <a:rPr lang="ru-RU" sz="2800" dirty="0" smtClean="0">
                <a:latin typeface="+mn-lt"/>
              </a:rPr>
            </a:br>
            <a:r>
              <a:rPr lang="en-US" sz="2800" dirty="0" smtClean="0">
                <a:latin typeface="+mn-lt"/>
              </a:rPr>
              <a:t>– </a:t>
            </a:r>
            <a:r>
              <a:rPr lang="ru-RU" sz="2800" dirty="0" smtClean="0">
                <a:latin typeface="+mn-lt"/>
              </a:rPr>
              <a:t>при движении мыши над таблицей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37335" t="41992" r="25878" b="32617"/>
          <a:stretch>
            <a:fillRect/>
          </a:stretch>
        </p:blipFill>
        <p:spPr bwMode="auto">
          <a:xfrm>
            <a:off x="357158" y="1714488"/>
            <a:ext cx="8468151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E3ACA-173C-4601-B596-7A0C879D758D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357166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latin typeface="+mn-lt"/>
              </a:rPr>
              <a:t>Строки в </a:t>
            </a:r>
            <a:r>
              <a:rPr lang="en-US" dirty="0" smtClean="0">
                <a:latin typeface="+mn-lt"/>
              </a:rPr>
              <a:t>C++ Builder</a:t>
            </a:r>
            <a:endParaRPr lang="be-BY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</a:t>
            </a:r>
            <a:r>
              <a:rPr lang="en-US" dirty="0" smtClean="0"/>
              <a:t>3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638940" y="1500174"/>
            <a:ext cx="8219340" cy="450059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 smtClean="0"/>
              <a:t>	Можно использовать следующие текстовые строки:</a:t>
            </a:r>
          </a:p>
          <a:p>
            <a:r>
              <a:rPr lang="ru-RU" dirty="0" smtClean="0"/>
              <a:t>символьные массивы типа </a:t>
            </a:r>
            <a:r>
              <a:rPr lang="en-US" b="1" dirty="0" smtClean="0">
                <a:solidFill>
                  <a:srgbClr val="002060"/>
                </a:solidFill>
              </a:rPr>
              <a:t>*char</a:t>
            </a:r>
            <a:r>
              <a:rPr lang="ru-RU" b="1" dirty="0" smtClean="0">
                <a:solidFill>
                  <a:srgbClr val="002060"/>
                </a:solidFill>
              </a:rPr>
              <a:t> </a:t>
            </a:r>
            <a:r>
              <a:rPr lang="ru-RU" dirty="0" smtClean="0"/>
              <a:t>языка С </a:t>
            </a:r>
            <a:r>
              <a:rPr lang="ru-RU" dirty="0" err="1" smtClean="0"/>
              <a:t>с</a:t>
            </a:r>
            <a:r>
              <a:rPr lang="ru-RU" dirty="0" smtClean="0"/>
              <a:t> </a:t>
            </a:r>
            <a:r>
              <a:rPr lang="ru-RU" dirty="0" err="1" smtClean="0"/>
              <a:t>нуль-символом</a:t>
            </a:r>
            <a:r>
              <a:rPr lang="ru-RU" dirty="0" smtClean="0"/>
              <a:t> в конце (</a:t>
            </a:r>
            <a:r>
              <a:rPr lang="en-US" dirty="0" smtClean="0"/>
              <a:t>‘\0’</a:t>
            </a:r>
            <a:r>
              <a:rPr lang="ru-RU" dirty="0" smtClean="0"/>
              <a:t>);</a:t>
            </a:r>
          </a:p>
          <a:p>
            <a:r>
              <a:rPr lang="ru-RU" dirty="0" smtClean="0"/>
              <a:t>класс </a:t>
            </a:r>
            <a:r>
              <a:rPr lang="en-US" b="1" dirty="0" err="1" smtClean="0">
                <a:solidFill>
                  <a:srgbClr val="002060"/>
                </a:solidFill>
              </a:rPr>
              <a:t>AnsiString</a:t>
            </a:r>
            <a:r>
              <a:rPr lang="ru-RU" b="1" dirty="0" smtClean="0">
                <a:solidFill>
                  <a:srgbClr val="002060"/>
                </a:solidFill>
              </a:rPr>
              <a:t> </a:t>
            </a:r>
            <a:r>
              <a:rPr lang="ru-RU" dirty="0" smtClean="0"/>
              <a:t>из библиотеки</a:t>
            </a:r>
            <a:r>
              <a:rPr lang="en-US" dirty="0" smtClean="0"/>
              <a:t> </a:t>
            </a:r>
            <a:r>
              <a:rPr lang="ru-RU" dirty="0" smtClean="0"/>
              <a:t>визуальных компонентов (</a:t>
            </a:r>
            <a:r>
              <a:rPr lang="en-US" dirty="0" smtClean="0"/>
              <a:t>VCL</a:t>
            </a:r>
            <a:r>
              <a:rPr lang="ru-RU" dirty="0" smtClean="0"/>
              <a:t>);</a:t>
            </a:r>
          </a:p>
          <a:p>
            <a:r>
              <a:rPr lang="ru-RU" dirty="0" smtClean="0"/>
              <a:t>класс </a:t>
            </a:r>
            <a:r>
              <a:rPr lang="en-US" b="1" dirty="0" smtClean="0">
                <a:solidFill>
                  <a:srgbClr val="002060"/>
                </a:solidFill>
              </a:rPr>
              <a:t>string</a:t>
            </a:r>
            <a:r>
              <a:rPr lang="en-US" dirty="0" smtClean="0"/>
              <a:t> </a:t>
            </a:r>
            <a:r>
              <a:rPr lang="ru-RU" dirty="0" smtClean="0"/>
              <a:t>из стандартной библиотеки шаблонов (</a:t>
            </a:r>
            <a:r>
              <a:rPr lang="en-US" dirty="0" smtClean="0"/>
              <a:t>STL</a:t>
            </a:r>
            <a:r>
              <a:rPr lang="ru-RU" dirty="0" smtClean="0"/>
              <a:t>).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8E538-5568-4C27-89E6-FCC39740F31B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2068970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+mn-lt"/>
              </a:rPr>
              <a:t>Класс строк </a:t>
            </a:r>
            <a:r>
              <a:rPr lang="en-US" dirty="0" err="1" smtClean="0">
                <a:latin typeface="+mn-lt"/>
              </a:rPr>
              <a:t>AnsiString</a:t>
            </a:r>
            <a:r>
              <a:rPr lang="ru-RU" dirty="0" smtClean="0">
                <a:latin typeface="+mn-lt"/>
              </a:rPr>
              <a:t> (</a:t>
            </a:r>
            <a:r>
              <a:rPr lang="en-US" dirty="0" smtClean="0">
                <a:latin typeface="+mn-lt"/>
              </a:rPr>
              <a:t>String</a:t>
            </a:r>
            <a:r>
              <a:rPr lang="ru-RU" dirty="0" smtClean="0">
                <a:latin typeface="+mn-lt"/>
              </a:rPr>
              <a:t>)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2707320"/>
            <a:ext cx="7406640" cy="2793382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/>
              <a:t>В С++</a:t>
            </a:r>
            <a:r>
              <a:rPr lang="en-US" dirty="0" smtClean="0"/>
              <a:t> Builder</a:t>
            </a:r>
            <a:r>
              <a:rPr lang="ru-RU" dirty="0" smtClean="0"/>
              <a:t> этот</a:t>
            </a:r>
            <a:r>
              <a:rPr lang="en-US" dirty="0" smtClean="0"/>
              <a:t> </a:t>
            </a:r>
            <a:r>
              <a:rPr lang="ru-RU" dirty="0" smtClean="0"/>
              <a:t>тип строк  реализован как класс, объявленный в </a:t>
            </a:r>
            <a:r>
              <a:rPr lang="en-US" dirty="0" err="1" smtClean="0"/>
              <a:t>vcl</a:t>
            </a:r>
            <a:r>
              <a:rPr lang="en-US" dirty="0" smtClean="0"/>
              <a:t>\</a:t>
            </a:r>
            <a:r>
              <a:rPr lang="en-US" dirty="0" err="1" smtClean="0"/>
              <a:t>dstring.h</a:t>
            </a:r>
            <a:r>
              <a:rPr lang="ru-RU" dirty="0" smtClean="0"/>
              <a:t> и аналогичный  типу данных строк в </a:t>
            </a:r>
            <a:r>
              <a:rPr lang="en-US" dirty="0" smtClean="0"/>
              <a:t>Delphi</a:t>
            </a:r>
            <a:r>
              <a:rPr lang="ru-RU" dirty="0" smtClean="0"/>
              <a:t>. </a:t>
            </a:r>
          </a:p>
          <a:p>
            <a:pPr algn="just"/>
            <a:r>
              <a:rPr lang="ru-RU" dirty="0" smtClean="0"/>
              <a:t>Инкапсулирует набор методов, которые позволяют реализовать операции над строками.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Основные операторы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642910" y="1000108"/>
            <a:ext cx="8290778" cy="5500726"/>
          </a:xfrm>
        </p:spPr>
        <p:txBody>
          <a:bodyPr>
            <a:normAutofit/>
          </a:bodyPr>
          <a:lstStyle/>
          <a:p>
            <a:r>
              <a:rPr lang="ru-RU" dirty="0" smtClean="0"/>
              <a:t>Класс </a:t>
            </a:r>
            <a:r>
              <a:rPr lang="en-US" dirty="0" err="1" smtClean="0"/>
              <a:t>AnsiString</a:t>
            </a:r>
            <a:r>
              <a:rPr lang="en-US" dirty="0" smtClean="0"/>
              <a:t> </a:t>
            </a:r>
            <a:r>
              <a:rPr lang="ru-RU" dirty="0" smtClean="0"/>
              <a:t>имеет ряд переопределенных операторов присваивания (=), конкатенации (+, +=) и сравнения (==, !=, </a:t>
            </a:r>
            <a:r>
              <a:rPr lang="en-US" dirty="0" smtClean="0"/>
              <a:t>&gt;, &lt;, &gt;=, &lt;=</a:t>
            </a:r>
            <a:r>
              <a:rPr lang="ru-RU" dirty="0" smtClean="0"/>
              <a:t>), характерных для строчных классов;</a:t>
            </a:r>
          </a:p>
          <a:p>
            <a:r>
              <a:rPr lang="ru-RU" dirty="0" smtClean="0"/>
              <a:t>Определена также операция индексации </a:t>
            </a:r>
            <a:r>
              <a:rPr lang="en-US" dirty="0" smtClean="0"/>
              <a:t>[]</a:t>
            </a:r>
            <a:r>
              <a:rPr lang="ru-RU" dirty="0" smtClean="0"/>
              <a:t>, причем индексы начинаются с </a:t>
            </a:r>
            <a:r>
              <a:rPr lang="ru-RU" dirty="0" smtClean="0">
                <a:solidFill>
                  <a:srgbClr val="C00000"/>
                </a:solidFill>
              </a:rPr>
              <a:t>единицы;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32394" t="54688" r="33016" b="20898"/>
          <a:stretch>
            <a:fillRect/>
          </a:stretch>
        </p:blipFill>
        <p:spPr bwMode="auto">
          <a:xfrm>
            <a:off x="4143372" y="4658187"/>
            <a:ext cx="4643470" cy="184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2F725-74F6-4403-8A6E-AAC448E0AA40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Операторы преобразования типов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642910" y="1000108"/>
            <a:ext cx="8290778" cy="5500726"/>
          </a:xfrm>
        </p:spPr>
        <p:txBody>
          <a:bodyPr>
            <a:normAutofit/>
          </a:bodyPr>
          <a:lstStyle/>
          <a:p>
            <a:r>
              <a:rPr lang="ru-RU" dirty="0" smtClean="0"/>
              <a:t>Преобразование строки </a:t>
            </a:r>
            <a:r>
              <a:rPr lang="en-US" dirty="0" err="1" smtClean="0"/>
              <a:t>AnsiString</a:t>
            </a:r>
            <a:r>
              <a:rPr lang="ru-RU" dirty="0" smtClean="0"/>
              <a:t> в строку (</a:t>
            </a:r>
            <a:r>
              <a:rPr lang="en-US" dirty="0" smtClean="0"/>
              <a:t>char*</a:t>
            </a:r>
            <a:r>
              <a:rPr lang="ru-RU" dirty="0" smtClean="0"/>
              <a:t>) осуществляется функцией </a:t>
            </a:r>
            <a:r>
              <a:rPr lang="en-US" dirty="0" err="1" smtClean="0"/>
              <a:t>c_str</a:t>
            </a:r>
            <a:r>
              <a:rPr lang="en-US" dirty="0" smtClean="0"/>
              <a:t>()</a:t>
            </a:r>
            <a:r>
              <a:rPr lang="ru-RU" dirty="0" smtClean="0"/>
              <a:t>;</a:t>
            </a:r>
          </a:p>
          <a:p>
            <a:r>
              <a:rPr lang="ru-RU" dirty="0" smtClean="0"/>
              <a:t>Для обратного преобразования используется функция </a:t>
            </a:r>
            <a:r>
              <a:rPr lang="en-US" dirty="0" err="1" smtClean="0"/>
              <a:t>AnsiString</a:t>
            </a:r>
            <a:r>
              <a:rPr lang="ru-RU" dirty="0" smtClean="0"/>
              <a:t>(</a:t>
            </a:r>
            <a:r>
              <a:rPr lang="en-US" dirty="0" smtClean="0"/>
              <a:t>char*</a:t>
            </a:r>
            <a:r>
              <a:rPr lang="ru-RU" dirty="0" smtClean="0"/>
              <a:t> </a:t>
            </a:r>
            <a:r>
              <a:rPr lang="en-US" dirty="0" smtClean="0"/>
              <a:t>s</a:t>
            </a:r>
            <a:r>
              <a:rPr lang="ru-RU" dirty="0" smtClean="0"/>
              <a:t>);</a:t>
            </a:r>
            <a:endParaRPr lang="be-BY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34590" t="55664" r="32467" b="33293"/>
          <a:stretch>
            <a:fillRect/>
          </a:stretch>
        </p:blipFill>
        <p:spPr bwMode="auto">
          <a:xfrm>
            <a:off x="1000100" y="4071942"/>
            <a:ext cx="7960234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FA323-0366-48A8-8179-44D7660F151F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Основные методы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642910" y="1000108"/>
            <a:ext cx="8290778" cy="550072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Length() – </a:t>
            </a:r>
            <a:r>
              <a:rPr lang="ru-RU" dirty="0" smtClean="0"/>
              <a:t>длина строки;</a:t>
            </a:r>
          </a:p>
          <a:p>
            <a:r>
              <a:rPr lang="en-US" dirty="0" err="1" smtClean="0"/>
              <a:t>SetLength</a:t>
            </a:r>
            <a:r>
              <a:rPr lang="en-US" dirty="0" smtClean="0"/>
              <a:t>() – </a:t>
            </a:r>
            <a:r>
              <a:rPr lang="ru-RU" dirty="0" smtClean="0"/>
              <a:t>усекает строку до заданного числа символов;</a:t>
            </a:r>
            <a:endParaRPr lang="en-US" dirty="0" smtClean="0"/>
          </a:p>
          <a:p>
            <a:r>
              <a:rPr lang="en-US" dirty="0" err="1" smtClean="0"/>
              <a:t>IsEmpty</a:t>
            </a:r>
            <a:r>
              <a:rPr lang="en-US" dirty="0" smtClean="0"/>
              <a:t>() – </a:t>
            </a:r>
            <a:r>
              <a:rPr lang="ru-RU" dirty="0" smtClean="0"/>
              <a:t>истина, если длина строки равна нулю;</a:t>
            </a:r>
            <a:endParaRPr lang="en-US" dirty="0" smtClean="0"/>
          </a:p>
          <a:p>
            <a:r>
              <a:rPr lang="en-US" dirty="0" smtClean="0"/>
              <a:t>Insert() – </a:t>
            </a:r>
            <a:r>
              <a:rPr lang="ru-RU" dirty="0" smtClean="0"/>
              <a:t>вставляет текст в указанную позицию строки;</a:t>
            </a:r>
            <a:endParaRPr lang="en-US" dirty="0" smtClean="0"/>
          </a:p>
          <a:p>
            <a:r>
              <a:rPr lang="en-US" dirty="0" smtClean="0"/>
              <a:t>Delete() – </a:t>
            </a:r>
            <a:r>
              <a:rPr lang="ru-RU" dirty="0" smtClean="0"/>
              <a:t> удаляет заданное число символов из строки;</a:t>
            </a:r>
            <a:endParaRPr lang="en-US" dirty="0" smtClean="0"/>
          </a:p>
          <a:p>
            <a:r>
              <a:rPr lang="en-US" dirty="0" err="1" smtClean="0"/>
              <a:t>LowerCase</a:t>
            </a:r>
            <a:r>
              <a:rPr lang="en-US" dirty="0" smtClean="0"/>
              <a:t>() – </a:t>
            </a:r>
            <a:r>
              <a:rPr lang="ru-RU" dirty="0" smtClean="0"/>
              <a:t>замена строки на строчные символы;</a:t>
            </a:r>
            <a:endParaRPr lang="en-US" dirty="0" smtClean="0"/>
          </a:p>
          <a:p>
            <a:r>
              <a:rPr lang="en-US" dirty="0" err="1" smtClean="0"/>
              <a:t>UpperCase</a:t>
            </a:r>
            <a:r>
              <a:rPr lang="en-US" dirty="0" smtClean="0"/>
              <a:t>() – </a:t>
            </a:r>
            <a:r>
              <a:rPr lang="ru-RU" dirty="0" smtClean="0"/>
              <a:t> замена строки на прописные символы;</a:t>
            </a:r>
            <a:endParaRPr lang="en-US" dirty="0" smtClean="0"/>
          </a:p>
          <a:p>
            <a:endParaRPr lang="be-BY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1B73A-2565-4829-B373-6A0156B18CE7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Основные методы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642910" y="1000108"/>
            <a:ext cx="8290778" cy="457203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Pos()</a:t>
            </a:r>
            <a:r>
              <a:rPr lang="ru-RU" dirty="0" smtClean="0"/>
              <a:t>, </a:t>
            </a:r>
            <a:r>
              <a:rPr lang="en-US" dirty="0" err="1" smtClean="0"/>
              <a:t>AnsiPos</a:t>
            </a:r>
            <a:r>
              <a:rPr lang="en-US" dirty="0" smtClean="0"/>
              <a:t>() – </a:t>
            </a:r>
            <a:r>
              <a:rPr lang="ru-RU" dirty="0" smtClean="0"/>
              <a:t>возвращают индекс начала заданной комбинации символов в строке;</a:t>
            </a:r>
            <a:endParaRPr lang="en-US" dirty="0" smtClean="0"/>
          </a:p>
          <a:p>
            <a:r>
              <a:rPr lang="en-US" dirty="0" err="1" smtClean="0"/>
              <a:t>ToInt</a:t>
            </a:r>
            <a:r>
              <a:rPr lang="en-US" dirty="0" smtClean="0"/>
              <a:t>() – </a:t>
            </a:r>
            <a:r>
              <a:rPr lang="ru-RU" dirty="0" smtClean="0"/>
              <a:t>преобразование строки в целое число;</a:t>
            </a:r>
            <a:endParaRPr lang="en-US" dirty="0" smtClean="0"/>
          </a:p>
          <a:p>
            <a:r>
              <a:rPr lang="en-US" dirty="0" err="1" smtClean="0"/>
              <a:t>ToDouble</a:t>
            </a:r>
            <a:r>
              <a:rPr lang="en-US" dirty="0" smtClean="0"/>
              <a:t>() – </a:t>
            </a:r>
            <a:r>
              <a:rPr lang="ru-RU" dirty="0" smtClean="0"/>
              <a:t> преобразование в число, с плавающей точкой;</a:t>
            </a:r>
            <a:endParaRPr lang="en-US" dirty="0" smtClean="0"/>
          </a:p>
          <a:p>
            <a:r>
              <a:rPr lang="en-US" dirty="0" smtClean="0"/>
              <a:t>Trim() – </a:t>
            </a:r>
            <a:r>
              <a:rPr lang="ru-RU" dirty="0" smtClean="0"/>
              <a:t> строка с удаленными управляющими символами и пробелами в начале и в конце строки;</a:t>
            </a:r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47767" t="42643" r="28807" b="48242"/>
          <a:stretch>
            <a:fillRect/>
          </a:stretch>
        </p:blipFill>
        <p:spPr bwMode="auto">
          <a:xfrm>
            <a:off x="1142975" y="5500702"/>
            <a:ext cx="4572033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 l="11530" t="27344" r="77489" b="65820"/>
          <a:stretch>
            <a:fillRect/>
          </a:stretch>
        </p:blipFill>
        <p:spPr bwMode="auto">
          <a:xfrm>
            <a:off x="5857884" y="5500702"/>
            <a:ext cx="2449358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0BD37-22FA-4A62-9F90-3D8167C6BC98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Основные методы</a:t>
            </a:r>
            <a:endParaRPr lang="be-BY" sz="2800" dirty="0">
              <a:latin typeface="+mn-lt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642910" y="1000108"/>
            <a:ext cx="8290778" cy="5500726"/>
          </a:xfrm>
        </p:spPr>
        <p:txBody>
          <a:bodyPr>
            <a:normAutofit/>
          </a:bodyPr>
          <a:lstStyle/>
          <a:p>
            <a:r>
              <a:rPr lang="en-US" dirty="0" err="1" smtClean="0"/>
              <a:t>LastDelimiter</a:t>
            </a:r>
            <a:r>
              <a:rPr lang="en-US" dirty="0" smtClean="0"/>
              <a:t>() – </a:t>
            </a:r>
            <a:r>
              <a:rPr lang="ru-RU" dirty="0" smtClean="0"/>
              <a:t>индекс последнего вхождения в строку заданного символа-ограничителя;</a:t>
            </a:r>
          </a:p>
          <a:p>
            <a:r>
              <a:rPr lang="en-US" dirty="0" err="1" smtClean="0"/>
              <a:t>IsDelimiter</a:t>
            </a:r>
            <a:r>
              <a:rPr lang="en-US" dirty="0" smtClean="0"/>
              <a:t>() –</a:t>
            </a:r>
            <a:r>
              <a:rPr lang="ru-RU" dirty="0" smtClean="0"/>
              <a:t> возвращает истину, если символ с заданным индексом является разделителем;</a:t>
            </a:r>
          </a:p>
          <a:p>
            <a:r>
              <a:rPr lang="en-US" dirty="0" err="1" smtClean="0"/>
              <a:t>SubString</a:t>
            </a:r>
            <a:r>
              <a:rPr lang="en-US" dirty="0" smtClean="0"/>
              <a:t>() – </a:t>
            </a:r>
            <a:r>
              <a:rPr lang="ru-RU" dirty="0" smtClean="0"/>
              <a:t> создает строку, равную некоторой подстроке исходной строки.</a:t>
            </a:r>
            <a:endParaRPr lang="en-US" dirty="0" smtClean="0"/>
          </a:p>
          <a:p>
            <a:endParaRPr lang="be-BY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48364" t="49423" r="31918" b="41406"/>
          <a:stretch>
            <a:fillRect/>
          </a:stretch>
        </p:blipFill>
        <p:spPr bwMode="auto">
          <a:xfrm>
            <a:off x="1142976" y="5286388"/>
            <a:ext cx="4917315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13726" t="46875" r="75842" b="45312"/>
          <a:stretch>
            <a:fillRect/>
          </a:stretch>
        </p:blipFill>
        <p:spPr bwMode="auto">
          <a:xfrm>
            <a:off x="6143636" y="5357826"/>
            <a:ext cx="2884309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EB65-D82F-4E97-BFFC-94AA9E3C8BA1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лнцестояние">
  <a:themeElements>
    <a:clrScheme name="Метро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Солнцестояни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2216</TotalTime>
  <Words>692</Words>
  <PresentationFormat>Экран (4:3)</PresentationFormat>
  <Paragraphs>128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Солнцестояние</vt:lpstr>
      <vt:lpstr>Темы:</vt:lpstr>
      <vt:lpstr>Строки в C++ Builder</vt:lpstr>
      <vt:lpstr>Строки в C++ Builder</vt:lpstr>
      <vt:lpstr>Класс строк AnsiString (String)</vt:lpstr>
      <vt:lpstr>Основные операторы</vt:lpstr>
      <vt:lpstr>Операторы преобразования типов</vt:lpstr>
      <vt:lpstr>Основные методы</vt:lpstr>
      <vt:lpstr>Основные методы</vt:lpstr>
      <vt:lpstr>Основные методы</vt:lpstr>
      <vt:lpstr>Класс string из стандартной библиотеки шаблонов STL</vt:lpstr>
      <vt:lpstr>Конструкторы</vt:lpstr>
      <vt:lpstr>Конструкторы</vt:lpstr>
      <vt:lpstr>Некоторые методы</vt:lpstr>
      <vt:lpstr>Additional -&gt; DrawGrid</vt:lpstr>
      <vt:lpstr>DrawGrid -&gt; StringGrid</vt:lpstr>
      <vt:lpstr>Основные события и методы:</vt:lpstr>
      <vt:lpstr>Основные события и методы:</vt:lpstr>
      <vt:lpstr>Пример программы</vt:lpstr>
      <vt:lpstr>Создание формы</vt:lpstr>
      <vt:lpstr>Обработка события DrawCell –  прорисовка ячейки с координатами ACol, ARow</vt:lpstr>
      <vt:lpstr>Обработка события SelectCell  – при выделении ячейки таблицы</vt:lpstr>
      <vt:lpstr>Обработка события MouseMove  – при движении мыши над таблицей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Раздел 3</dc:title>
  <cp:lastModifiedBy>Надя</cp:lastModifiedBy>
  <cp:revision>260</cp:revision>
  <dcterms:modified xsi:type="dcterms:W3CDTF">2013-03-14T19:07:00Z</dcterms:modified>
</cp:coreProperties>
</file>